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81"/>
  </p:notesMasterIdLst>
  <p:sldIdLst>
    <p:sldId id="256" r:id="rId2"/>
    <p:sldId id="257" r:id="rId3"/>
    <p:sldId id="347" r:id="rId4"/>
    <p:sldId id="302" r:id="rId5"/>
    <p:sldId id="299" r:id="rId6"/>
    <p:sldId id="300" r:id="rId7"/>
    <p:sldId id="291" r:id="rId8"/>
    <p:sldId id="292" r:id="rId9"/>
    <p:sldId id="258" r:id="rId10"/>
    <p:sldId id="315" r:id="rId11"/>
    <p:sldId id="316" r:id="rId12"/>
    <p:sldId id="259" r:id="rId13"/>
    <p:sldId id="261" r:id="rId14"/>
    <p:sldId id="262" r:id="rId15"/>
    <p:sldId id="318" r:id="rId16"/>
    <p:sldId id="317" r:id="rId17"/>
    <p:sldId id="319" r:id="rId18"/>
    <p:sldId id="286" r:id="rId19"/>
    <p:sldId id="293" r:id="rId20"/>
    <p:sldId id="294" r:id="rId21"/>
    <p:sldId id="260" r:id="rId22"/>
    <p:sldId id="264" r:id="rId23"/>
    <p:sldId id="297" r:id="rId24"/>
    <p:sldId id="290" r:id="rId25"/>
    <p:sldId id="295" r:id="rId26"/>
    <p:sldId id="265" r:id="rId27"/>
    <p:sldId id="266" r:id="rId28"/>
    <p:sldId id="301" r:id="rId29"/>
    <p:sldId id="320" r:id="rId30"/>
    <p:sldId id="321" r:id="rId31"/>
    <p:sldId id="268" r:id="rId32"/>
    <p:sldId id="284" r:id="rId33"/>
    <p:sldId id="285" r:id="rId34"/>
    <p:sldId id="269" r:id="rId35"/>
    <p:sldId id="322" r:id="rId36"/>
    <p:sldId id="324" r:id="rId37"/>
    <p:sldId id="325" r:id="rId38"/>
    <p:sldId id="323" r:id="rId39"/>
    <p:sldId id="270" r:id="rId40"/>
    <p:sldId id="272" r:id="rId41"/>
    <p:sldId id="298" r:id="rId42"/>
    <p:sldId id="303" r:id="rId43"/>
    <p:sldId id="304" r:id="rId44"/>
    <p:sldId id="305" r:id="rId45"/>
    <p:sldId id="306" r:id="rId46"/>
    <p:sldId id="312" r:id="rId47"/>
    <p:sldId id="307" r:id="rId48"/>
    <p:sldId id="308" r:id="rId49"/>
    <p:sldId id="311" r:id="rId50"/>
    <p:sldId id="309" r:id="rId51"/>
    <p:sldId id="314" r:id="rId52"/>
    <p:sldId id="310" r:id="rId53"/>
    <p:sldId id="313" r:id="rId54"/>
    <p:sldId id="327" r:id="rId55"/>
    <p:sldId id="328" r:id="rId56"/>
    <p:sldId id="326" r:id="rId57"/>
    <p:sldId id="329" r:id="rId58"/>
    <p:sldId id="330" r:id="rId59"/>
    <p:sldId id="332" r:id="rId60"/>
    <p:sldId id="333" r:id="rId61"/>
    <p:sldId id="334" r:id="rId62"/>
    <p:sldId id="274" r:id="rId63"/>
    <p:sldId id="275" r:id="rId64"/>
    <p:sldId id="276" r:id="rId65"/>
    <p:sldId id="273" r:id="rId66"/>
    <p:sldId id="340" r:id="rId67"/>
    <p:sldId id="341" r:id="rId68"/>
    <p:sldId id="277" r:id="rId69"/>
    <p:sldId id="335" r:id="rId70"/>
    <p:sldId id="296" r:id="rId71"/>
    <p:sldId id="337" r:id="rId72"/>
    <p:sldId id="338" r:id="rId73"/>
    <p:sldId id="336" r:id="rId74"/>
    <p:sldId id="339" r:id="rId75"/>
    <p:sldId id="343" r:id="rId76"/>
    <p:sldId id="344" r:id="rId77"/>
    <p:sldId id="345" r:id="rId78"/>
    <p:sldId id="346" r:id="rId79"/>
    <p:sldId id="342" r:id="rId80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26F9498-4894-4299-B416-9669835EB8B7}">
          <p14:sldIdLst>
            <p14:sldId id="256"/>
            <p14:sldId id="257"/>
            <p14:sldId id="347"/>
            <p14:sldId id="302"/>
            <p14:sldId id="299"/>
          </p14:sldIdLst>
        </p14:section>
        <p14:section name="Регрессия" id="{B9160C10-6F88-4C84-834D-B136E4D58CD5}">
          <p14:sldIdLst>
            <p14:sldId id="300"/>
            <p14:sldId id="291"/>
            <p14:sldId id="292"/>
            <p14:sldId id="258"/>
            <p14:sldId id="315"/>
            <p14:sldId id="316"/>
            <p14:sldId id="259"/>
            <p14:sldId id="261"/>
            <p14:sldId id="262"/>
            <p14:sldId id="318"/>
            <p14:sldId id="317"/>
            <p14:sldId id="319"/>
            <p14:sldId id="286"/>
            <p14:sldId id="293"/>
            <p14:sldId id="294"/>
          </p14:sldIdLst>
        </p14:section>
        <p14:section name="Дерево решений" id="{3FF01799-91C9-42CE-BF8E-BFA42F0CA988}">
          <p14:sldIdLst>
            <p14:sldId id="260"/>
            <p14:sldId id="264"/>
            <p14:sldId id="297"/>
            <p14:sldId id="290"/>
            <p14:sldId id="295"/>
          </p14:sldIdLst>
        </p14:section>
        <p14:section name="Метод k-ближайших соседей" id="{B3EBB20A-3FEA-4C2D-9EE6-70A81A3B8727}">
          <p14:sldIdLst>
            <p14:sldId id="265"/>
            <p14:sldId id="266"/>
            <p14:sldId id="301"/>
            <p14:sldId id="320"/>
            <p14:sldId id="321"/>
            <p14:sldId id="268"/>
            <p14:sldId id="284"/>
            <p14:sldId id="285"/>
          </p14:sldIdLst>
        </p14:section>
        <p14:section name="Обучение с подкреплением" id="{F5136635-7416-4BD7-A713-C9AB19E41B27}">
          <p14:sldIdLst>
            <p14:sldId id="269"/>
            <p14:sldId id="322"/>
            <p14:sldId id="324"/>
            <p14:sldId id="325"/>
            <p14:sldId id="323"/>
            <p14:sldId id="270"/>
            <p14:sldId id="272"/>
            <p14:sldId id="298"/>
          </p14:sldIdLst>
        </p14:section>
        <p14:section name="Стохастический анализ (на примере GWO)" id="{9E1C7D44-D649-4E93-BBD2-0117DD0E12F6}">
          <p14:sldIdLst>
            <p14:sldId id="303"/>
            <p14:sldId id="304"/>
            <p14:sldId id="305"/>
            <p14:sldId id="306"/>
            <p14:sldId id="312"/>
            <p14:sldId id="307"/>
            <p14:sldId id="308"/>
            <p14:sldId id="311"/>
            <p14:sldId id="309"/>
            <p14:sldId id="314"/>
            <p14:sldId id="310"/>
            <p14:sldId id="313"/>
          </p14:sldIdLst>
        </p14:section>
        <p14:section name="AdaBoost" id="{02E43521-851F-46F9-BFC3-E4CBF265D2F0}">
          <p14:sldIdLst>
            <p14:sldId id="327"/>
            <p14:sldId id="328"/>
            <p14:sldId id="326"/>
            <p14:sldId id="329"/>
            <p14:sldId id="330"/>
            <p14:sldId id="332"/>
            <p14:sldId id="333"/>
            <p14:sldId id="334"/>
          </p14:sldIdLst>
        </p14:section>
        <p14:section name="Работа с изображениями" id="{76377F82-BE87-4CB8-A59F-7276C2F5B067}">
          <p14:sldIdLst>
            <p14:sldId id="274"/>
            <p14:sldId id="275"/>
            <p14:sldId id="276"/>
            <p14:sldId id="273"/>
            <p14:sldId id="340"/>
            <p14:sldId id="341"/>
            <p14:sldId id="277"/>
            <p14:sldId id="335"/>
            <p14:sldId id="296"/>
            <p14:sldId id="337"/>
            <p14:sldId id="338"/>
            <p14:sldId id="336"/>
            <p14:sldId id="339"/>
            <p14:sldId id="343"/>
            <p14:sldId id="344"/>
            <p14:sldId id="345"/>
            <p14:sldId id="346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4F3CF-EE04-479C-BC28-968023FDE90B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71D83-FAEE-4264-A63E-F5603FCA1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3361-FCA7-8F43-A212-CC7169B1D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7959D-4CFE-FA49-BA58-BCFC2E223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8BE4B-2535-6C4D-A49E-EC81C8A2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4E3F-9CF4-4604-A9E3-A9B019B69CE1}" type="datetime1">
              <a:rPr lang="ru-RU" smtClean="0"/>
              <a:t>08.10.2023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D976D-B03D-8243-B7C1-43A4BD13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7E04-F2A5-0A4C-B7F0-69E922EB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B7BAA-9D3D-3443-8925-A7F484AB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8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F189-68C5-E34C-A214-6EF837C0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83398-8420-804B-B146-A6BD4AA14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9DBB5-05C7-7341-BB10-87C73603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82B4-0D45-4EE4-BE9E-8A9AB27347FD}" type="datetime1">
              <a:rPr lang="ru-RU" smtClean="0"/>
              <a:t>08.10.2023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C98AD-61BF-7345-BF7D-A7FEEC55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F40C-9840-1D4C-8FD6-94FF7694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7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0C93E-5FF2-C349-8DE7-ACE61ACAC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DCD56-F06C-3F42-BB60-652E1442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A2ED-082E-2F49-9C16-B1DB7C9E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4A95-6729-438A-9EC1-3FC49D1A3B09}" type="datetime1">
              <a:rPr lang="ru-RU" smtClean="0"/>
              <a:t>08.10.2023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3369A-B602-8A46-B416-EFD87D66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4560E-F54A-A14B-975D-B637F1A5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50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C3C2-D798-7E47-A48D-A26B383A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F0E6-E2AD-FC49-94BD-9EE6E26E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E62BA-9658-FA42-B1DD-D940DAB0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1063-DA6E-484D-AB87-F9583AB364D2}" type="datetime1">
              <a:rPr lang="ru-RU" smtClean="0"/>
              <a:t>08.10.2023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30168-DB67-E84F-962F-DC19D80D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066B-B00E-CA4F-ABD8-7EE2EF63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5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FEEE-01DF-A04A-8176-C695F236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584E3-D211-FA47-8019-20D77E01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E654-701C-5945-8C56-AC2C1C0D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8A8C-B394-4C36-881B-A9EF278F1E14}" type="datetime1">
              <a:rPr lang="ru-RU" smtClean="0"/>
              <a:t>08.10.2023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0B2F-AEEF-A84C-8BA4-8A5FBCAA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7B0F3-E7FF-2A4E-8520-42A8F6C3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41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4CC6-3A5F-D343-A319-EF356994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B0C6-BAB0-634F-AA40-DF9C15932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C00CD-C028-9C4C-804E-2F62A79E2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D5FEB-4B07-1E49-92DF-545AFD36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DFBC-F0DD-4349-916C-7E55983E01B5}" type="datetime1">
              <a:rPr lang="ru-RU" smtClean="0"/>
              <a:t>08.10.2023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7A95E-40AA-7C45-884C-335CB229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A91D-5234-0144-87D4-38769311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0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705F-72B8-F641-AABC-BC5FB799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5026-1062-3E47-8B56-35707432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6607A-7D12-A34F-B5C6-CD38853F8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A5BAF-6FF2-2344-B60B-186B0B284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36B0F-AEC5-554D-B863-72695541C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AA2EC-2568-7B4E-A421-A2B9A70A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264B-7BD1-4686-8D87-140553710AC0}" type="datetime1">
              <a:rPr lang="ru-RU" smtClean="0"/>
              <a:t>08.10.2023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0382C-C79C-1149-9D0B-8096363C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824DDD-74D9-CB49-B149-A7329654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00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6FAE-BB99-2845-B89F-B0983BE3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95D35-5E48-B34D-88AB-E3415F8B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F2E5-3F93-481F-BE1A-A8E72AE7EACF}" type="datetime1">
              <a:rPr lang="ru-RU" smtClean="0"/>
              <a:t>08.10.2023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03D29-701E-5240-8F13-EBF9FBC4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D22-A5AE-874D-A57D-1455C7AD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22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AE8E6-EBD9-FE43-A4A7-CCC51A9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0793-BB08-4614-8B1A-6C509FF18460}" type="datetime1">
              <a:rPr lang="ru-RU" smtClean="0"/>
              <a:t>08.10.2023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84808-1D52-B444-AF35-472984A4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6EA34-012B-9E43-940B-4916AAD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724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C6C6-E469-AA41-91DA-596BB1E7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43474-DDA9-3C40-8196-6BCC4A69C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4878D-163D-CD49-839A-E7CA85E27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C164-EB56-0741-B801-9F4F5431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CC78-8CAB-44B5-A225-D9BB9B306E23}" type="datetime1">
              <a:rPr lang="ru-RU" smtClean="0"/>
              <a:t>08.10.2023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3A1DF-8173-C24B-8FE2-CE555B68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54455-C399-404E-BEC5-EEA1301D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99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2936-4456-0F4F-B325-E010BDEE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282C1-F5A2-CA4A-9D21-23D2589B9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44E15-2510-DA4B-9FFF-EEE09AC9A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6865D-C2B6-024B-B0C9-2733B42D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4F6-90D9-4224-87C6-B2EEA5F81617}" type="datetime1">
              <a:rPr lang="ru-RU" smtClean="0"/>
              <a:t>08.10.2023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90A68-5D4F-A149-BACF-463FF404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F12A7-AF1A-924C-9310-7612AEF8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285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E4A5A-61F0-6046-A3C1-2088B250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C5879-96D1-9049-8E6C-BE275F0D3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0B9F-5446-A840-9C6A-2D683CF75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1FAF-550F-49C5-A688-E7053C3A2BC7}" type="datetime1">
              <a:rPr lang="ru-RU" smtClean="0"/>
              <a:t>08.10.2023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E68F-B49D-5947-AC09-F39A394BC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455AF-A30D-6547-905E-AE65E096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C5337-70AD-9C4A-8D27-A04FECEE4C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8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linear-regression-in-pytho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utline_of_machine_learning#Machine_learning_algorithm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ision_tree" TargetMode="External"/><Relationship Id="rId2" Type="http://schemas.openxmlformats.org/officeDocument/2006/relationships/hyperlink" Target="https://scikit-learn.ru/1-10-decision-tree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eighbors.html" TargetMode="External"/><Relationship Id="rId2" Type="http://schemas.openxmlformats.org/officeDocument/2006/relationships/hyperlink" Target="https://proglib.io/p/metod-k-blizhayshih-sosedey-k-nearest-neighbour-2021-07-1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ademy.yandex.ru/handbook/ml/article/metricheskiye-metody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ybles/understanding-machine-learning-through-memes-4580b67527bf" TargetMode="External"/><Relationship Id="rId2" Type="http://schemas.openxmlformats.org/officeDocument/2006/relationships/hyperlink" Target="https://github.com/AnLiMan/machine-learning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introduction-q-learning-beginner-tutorial" TargetMode="External"/><Relationship Id="rId2" Type="http://schemas.openxmlformats.org/officeDocument/2006/relationships/hyperlink" Target="https://www.youtube.com/watch?v=aCEvtRtNO-M&amp;ab_channel=SirajRava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Boost" TargetMode="External"/><Relationship Id="rId2" Type="http://schemas.openxmlformats.org/officeDocument/2006/relationships/hyperlink" Target="https://www.datacamp.com/tutorial/adaboost-classifier-pytho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auto_examples/ensemble/plot_adaboost_multiclass.html#sphx-glr-auto-examples-ensemble-plot-adaboost-multiclass-p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681248/" TargetMode="External"/><Relationship Id="rId2" Type="http://schemas.openxmlformats.org/officeDocument/2006/relationships/hyperlink" Target="https://pillow.readthedocs.io/en/stable/index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illow.readthedocs.io/en/stable/handbook/tutorial.html" TargetMode="External"/><Relationship Id="rId2" Type="http://schemas.openxmlformats.org/officeDocument/2006/relationships/hyperlink" Target="https://www.geeksforgeeks.org/python-pillow-tutoria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4.x/d6/d00/tutorial_py_root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2/d96/tutorial_py_table_of_contents_imgproc.html" TargetMode="External"/><Relationship Id="rId2" Type="http://schemas.openxmlformats.org/officeDocument/2006/relationships/hyperlink" Target="https://docs.opencv.org/4.x/d3/df2/tutorial_py_basic_ops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14818/" TargetMode="External"/><Relationship Id="rId2" Type="http://schemas.openxmlformats.org/officeDocument/2006/relationships/hyperlink" Target="https://scikit-learn.org/stable/auto_examples/linear_model/plot_ol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195D7-2405-4340-B572-8E7A4B584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311" y="1957936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2. Алгоритмы машинного обучения и продвинутое программирование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EF919C4-D3A9-4F0B-82D7-BFE18756C10C}"/>
              </a:ext>
            </a:extLst>
          </p:cNvPr>
          <p:cNvSpPr txBox="1">
            <a:spLocks/>
          </p:cNvSpPr>
          <p:nvPr/>
        </p:nvSpPr>
        <p:spPr>
          <a:xfrm>
            <a:off x="7252139" y="4774214"/>
            <a:ext cx="3731172" cy="964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Лисов Андрей Анатольевич</a:t>
            </a:r>
          </a:p>
          <a:p>
            <a:pPr algn="r"/>
            <a:r>
              <a:rPr lang="ru-RU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sz="20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ЭпМЭМ</a:t>
            </a:r>
            <a:r>
              <a:rPr lang="ru-RU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5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229" y="48554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7463" y="681037"/>
                <a:ext cx="10704786" cy="1289653"/>
              </a:xfrm>
            </p:spPr>
            <p:txBody>
              <a:bodyPr>
                <a:normAutofit/>
              </a:bodyPr>
              <a:lstStyle/>
              <a:p>
                <a:pPr marL="0" indent="361950" algn="just">
                  <a:buNone/>
                </a:pPr>
                <a:r>
                  <a:rPr lang="ru-RU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Линейная регрессию это семейство функций, из которых мы выбираем, представляет собой линейную комбинацию наперед заданных базисных функций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7463" y="681037"/>
                <a:ext cx="10704786" cy="1289653"/>
              </a:xfrm>
              <a:blipFill>
                <a:blip r:embed="rId2"/>
                <a:stretch>
                  <a:fillRect l="-1025" t="-7583" r="-1025" b="-2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85069-0A2D-4079-A76C-FB5FA4C4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DE65-5A10-4F4F-8D2C-E80E59B8CB59}"/>
                  </a:ext>
                </a:extLst>
              </p:cNvPr>
              <p:cNvSpPr txBox="1"/>
              <p:nvPr/>
            </p:nvSpPr>
            <p:spPr>
              <a:xfrm>
                <a:off x="4583169" y="1807004"/>
                <a:ext cx="3335720" cy="1184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u-RU" sz="26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600" i="0">
                              <a:latin typeface="Cambria Math" panose="02040503050406030204" pitchFamily="18" charset="0"/>
                            </a:rPr>
                            <m:t> – 1</m:t>
                          </m:r>
                        </m:sub>
                        <m:sup>
                          <m:r>
                            <a:rPr lang="ru-RU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DE65-5A10-4F4F-8D2C-E80E59B8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169" y="1807004"/>
                <a:ext cx="3335720" cy="1184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B7685A-4A11-4C95-88A4-DA5282275B0B}"/>
              </a:ext>
            </a:extLst>
          </p:cNvPr>
          <p:cNvSpPr txBox="1"/>
          <p:nvPr/>
        </p:nvSpPr>
        <p:spPr>
          <a:xfrm>
            <a:off x="898635" y="3132568"/>
            <a:ext cx="1086244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1325" algn="just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регрессии — найти коэффициенты этой линейной комбинации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тем самым определить регрессионную функцию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(которую также называют моделью). Важно отметить, что линейную регрессию называют линейной именно из-за линейной комбинации базисных функций — это не связано с самыми базисными функциями (они могут быть линейными или нет).</a:t>
            </a:r>
          </a:p>
        </p:txBody>
      </p:sp>
    </p:spTree>
    <p:extLst>
      <p:ext uri="{BB962C8B-B14F-4D97-AF65-F5344CB8AC3E}">
        <p14:creationId xmlns:p14="http://schemas.microsoft.com/office/powerpoint/2010/main" val="152129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229" y="48554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118" y="1073418"/>
            <a:ext cx="4477405" cy="525117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множество вариантов и обобщений линейной регрессии: LAD, метод наименьших квадратов,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регрессия,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регрессия,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многие другие. На анимации справа показан принцип построения линейной регрессии на основе зашумлённых данных.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следующем слайде приведён результат работы программы из курса.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85069-0A2D-4079-A76C-FB5FA4C4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3EF75F-3A3A-4B8F-8D71-5C8AB5E4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125"/>
            <a:ext cx="5412829" cy="56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290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AF6705-2732-4788-8CB8-372AE3BBA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93" y="696803"/>
            <a:ext cx="9563099" cy="6022046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19B59AD-E9F9-4B14-B12B-9537CE6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1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10954408" cy="28299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Создать собственный датасет или загрузить новый для создания нового предсказания.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цвет точек на красный, а цвет линейной регрессии на зелёный.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3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9" y="117913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5" y="1127206"/>
            <a:ext cx="10954408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Полиномиальная регрессия это обобщенный случай линейной регрессии.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случае предполагается полиномиальную зависимость между выходом и входом и, следовательно, полиномиальную оценочную функцию регрессии.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 словами, помимо линейных членов, таких как 𝑏₁𝑥₁, функция регрессии 𝑓 может включать нелинейные члены, такие как 𝑏₂𝑥₁², 𝑏₃𝑥₁³, 𝑏₄𝑥₁𝑥₂, 𝑏₅𝑥₁²𝑥 ₂. и т.д.</a:t>
            </a:r>
          </a:p>
          <a:p>
            <a:pPr marL="0" indent="361950" algn="just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https://realpython.com/linear-regression-in-python/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3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9" y="117913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Полиномиальная регрессия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Underfitting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5" y="983907"/>
            <a:ext cx="10954408" cy="551148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 очень важный вопрос, который может возникнуть при реализации полиномиальной регрессии, связан с выбором оптимальной степени функции полиномиальной регрессии.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решения вопроса не существует четкого правила. Это зависит от случая. Однако вам следует осознавать две проблемы, которые могут возникнуть при выборе степени это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Недостаточная подгонка, обучение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возникает, когда модель не может точно отразить зависимости между данными, обычно из-за своей простоты. Функция часто дает низкое значение 𝑅² и плохие возможности обобщения и предсказания при применении к новым данным.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Переобучение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происходит, когда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учитывает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как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случайные колебания (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погрешность измерений).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29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9" y="117913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Полиномиальная регрессия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Underfitting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89" y="1253330"/>
            <a:ext cx="5846380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 словами, модель слишком хорошо изучает существующие данные. Применительно к известным данным такие модели обычно дают высокие значения 𝑅². Однако они часто плохо обобщают и имеют значительно меньшее значение 𝑅² при использовании с новыми данными. 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Слишком большое значение степени регрессии приводит к всё большей интерполяции данных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5689B9-E7BE-435D-8105-6DCBDB031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27" y="714484"/>
            <a:ext cx="5612916" cy="54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" y="2259832"/>
            <a:ext cx="3846785" cy="426709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слайдах далее приведены результаты работы программы из курса.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Example of underfitted, well-fitted and overfitted models">
            <a:extLst>
              <a:ext uri="{FF2B5EF4-FFF2-40B4-BE49-F238E27FC236}">
                <a16:creationId xmlns:a16="http://schemas.microsoft.com/office/drawing/2014/main" id="{582CDAF0-E76C-4D8D-B3E4-7D9E98C8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40" y="108198"/>
            <a:ext cx="6843549" cy="67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4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PolynomialRegression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633E77-D6E7-4F5D-8BF0-F6EE1421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48" y="681037"/>
            <a:ext cx="9661635" cy="60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программы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PolynomialRegression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154007-5277-429C-8401-3481E817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16" y="681036"/>
            <a:ext cx="9643391" cy="60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8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79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Предварительная подготовка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921" y="1329669"/>
            <a:ext cx="10954408" cy="454835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В рамках курса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будут рассмотрены все алгоритмы машинного обучения и даже все основные и попсовые, в виду ограниченности времени.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Теория и математический аппарат часто будут приведены в упрощённом варианте для лучшего понимания.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Список практически всех известных алгоритмов машинного обучения на текущий момент времени, известных человечеству, с кратким описанием можно найти по ссылке: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https://en.wikipedia.org/wiki/Outline_of_machine_learning#Machine_learning_algorithms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A8EB57-E85A-47C4-BACB-98E16F0B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29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10954408" cy="28299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Увеличить разброс зашумлённых данных в 2 раза.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цвет точек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зашумлённых данных на красный, на графике с полиноминальной регрессией.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Убрать полином первого порядка и добавить полином 8-го порядка при построении регрессии.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3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решений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182414"/>
            <a:ext cx="10954408" cy="4934607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Деревья решений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непараметрический контролируемый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обучения, используемый для классификации и регрессии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состоит в том, чтобы создать модель, которая предсказывает значение целевой переменной, изучая простые правила принятия решений, выведенные из характеристик данных. Дерево можно рассматривать как кусочно-постоянное приближение.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https://scikit-learn.ru/1-10-decision-trees/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https://en.wikipedia.org/wiki/Decision_tree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66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D8CCEF-7F75-4FA4-9A17-0DC1CB0E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6" y="845015"/>
            <a:ext cx="11907107" cy="51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182414"/>
            <a:ext cx="10954408" cy="5173936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-Дерево решений часто используют в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банковском секторе и в тех сферах, где применяют скрипты для общения с клиентами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нужно управлять процессами принятия решений.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машинном обучении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статистике и анализе данных с помощью метода дерева решений можно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строить прогнозы, описывать данные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разделять их на группы и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находить зависимости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ними.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дополнительного пакета для примера далее: </a:t>
            </a:r>
            <a:b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-U scikit-learn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8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программы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710078-FE1B-49D4-A138-AA7674E56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06" y="713893"/>
            <a:ext cx="9409387" cy="602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2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6745015" cy="432766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Изменить критерий классификации решающего дерева с «энтропии» на «Джинни»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глубину дерева в 2, 3, 5 раз, результаты зафиксировать в виде рисунка(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4E49C2-E2A5-4538-8295-69C625DD9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917" y="681037"/>
            <a:ext cx="4296566" cy="49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35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77489"/>
            <a:ext cx="10954408" cy="5843985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k-ближайших соседей (англ. k-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k-NN) — метрический алгоритм для автоматической классификации объектов или регрессии.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использования метода для классификации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присваивается тому классу, который является наиболее распространённым среди k соседей данного элемента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классы которых уже известны. В случае использования метода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регрессии, объекту присваивается среднее значение по k ближайшим к нему объектам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значения которых уже известны.</a:t>
            </a:r>
          </a:p>
          <a:p>
            <a:pPr marL="0" indent="36195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https://proglib.io/p/metod-k-blizhayshih-sosedey-k-nearest-neighbour-2021-07-19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https://scikit-learn.org/stable/modules/neighbors.html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https://academy.yandex.ru/handbook/ml/article/metricheskiye-metody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7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классификации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5A3AFC-7B4E-4EE5-A832-C0A0B7D3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97" y="1134670"/>
            <a:ext cx="4797746" cy="4335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D9BEC-82F8-45A4-AEE3-3AF97FB5A08A}"/>
              </a:ext>
            </a:extLst>
          </p:cNvPr>
          <p:cNvSpPr txBox="1"/>
          <p:nvPr/>
        </p:nvSpPr>
        <p:spPr>
          <a:xfrm>
            <a:off x="712075" y="1351508"/>
            <a:ext cx="60933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1325"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Тестовый образец (зелёный круг) должен быть классифицирован как синий квадрат (класс 1) или как красный треугольник (класс 2). Если k = 3, то он классифицируется как 2-й класс, потому что внутри меньшего круга 2 треугольника и только 1 квадрат. Если k = 5, то он будет классифицирован как 1-й класс (3 квадрата против 2 треугольников внутри большего круга)</a:t>
            </a:r>
          </a:p>
        </p:txBody>
      </p:sp>
    </p:spTree>
    <p:extLst>
      <p:ext uri="{BB962C8B-B14F-4D97-AF65-F5344CB8AC3E}">
        <p14:creationId xmlns:p14="http://schemas.microsoft.com/office/powerpoint/2010/main" val="2544279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4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805" y="880186"/>
            <a:ext cx="6145925" cy="4435473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может быть применим к выборкам с большим количеством атрибутов (многомерным).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этого перед применением нужно определить функцию расстояния; классический вариант такой функции —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евклидова метрика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B8BEEF-1EBE-4036-AD60-023EFFD45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99" y="489701"/>
            <a:ext cx="3890802" cy="58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1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Евклидова метрика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68" y="733097"/>
            <a:ext cx="10515600" cy="1340637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Евклидова метрика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(евклидово расстояние, или же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Euclidean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метрика в евклидовом пространстве,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между двумя точками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евклидова пространства, вычисляемое по теореме Пифагора. Проще говоря, это наименьшее возможное расстояние между точками A и B.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EDE6EE-3C4D-438A-858B-11FF9339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95" y="2270235"/>
            <a:ext cx="10210005" cy="401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79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Предварительная подготовка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02" y="946724"/>
            <a:ext cx="5865430" cy="455544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Все скрипты и немного больше будут доступны по ссылке</a:t>
            </a:r>
            <a:b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https://github.com/AnLiMan/machine-learning-course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Машинное обучение через мемы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https://medium.com/nybles/understanding-machine-learning-through-memes-4580b67527bf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A8EB57-E85A-47C4-BACB-98E16F0B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0FB3B0-474E-417F-9DD2-AF3F4FF42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649" y="946724"/>
            <a:ext cx="5434521" cy="39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8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68" y="733097"/>
            <a:ext cx="10515600" cy="6124903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Загрузить данные.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Инициализация «k» путем выбора оптимального числа соседей.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Для каждого образца в данных: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Вычислить расстояние между примером запроса и текущим примером из данных.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Добавить индекс образца в упорядоченную коллекцию и его расстояние.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Отсортировать упорядоченную коллекцию расстояний и индексов от наименьшего до наибольшего, в порядке возрастания.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Выбрать первые k-записей из отсортированной коллекции.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Взять метки выбранных k записей.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Если задача регрессии, вернуть среднее значение выбранных ранее k меток.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Если задача классификации, вернуть наиболее часто встречающееся значение выбранных ранее меток k.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58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35572"/>
            <a:ext cx="10954408" cy="588590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очень неэффективен в задачах с большим количеством данных. Однако у него всё равно есть много применений в реальном мире. 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-Рекомендательные системы.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посмотреть на саму формулировку задачи «предложить пользователю что-то похожее на то, что он любит», то KNN прямо напрашивается в качестве решения.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-Поиск семантически похожих документов.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векторные представления близки друг к другу, то темы документов схожи.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-Поиск аномалий и выбросов.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Из-за того что алгоритм запоминает обучающую выборку полностью, ему легко посмотреть, насколько целевой объект похож на все данные, которые он видел.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-Задача кредитного скоринга.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Рейтинги двух людей, у которых примерно одинаковая зарплата, схожие должности и кредитные истории, не должны сильно отличаться, поэтому KNN отлично подходит для решения такой задачи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23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программы из курса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812A50-8361-4436-8A18-23433D88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11" y="778798"/>
            <a:ext cx="9573612" cy="59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4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6177456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Ввести в код переменную для изменения уровня разброса точек на графике.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все цвета точек и областей определения.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806280-62C1-46AA-873F-6A9F2478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48" y="822931"/>
            <a:ext cx="5074827" cy="51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6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с подкреплением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77490"/>
            <a:ext cx="10954408" cy="5478860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Q-обучение (Q-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метод, применяемый в искусственном интеллекте при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агентном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подходе. Относится к экспериментам вида обучение с подкреплением.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получаемого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среды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вознаграждения агент формирует функцию полезности Q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впоследствии дает ему возможность уже не случайно выбирать стратегию поведения,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учитывать опыт предыдущего взаимодействия со средой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пакета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Дополнительная литература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https://www.youtube.com/watch?v=aCEvtRtNO-M&amp;ab_channel=SirajRaval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https://www.datacamp.com/tutorial/introduction-q-learning-beginner-tutorial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96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с подкреплением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103" y="822954"/>
            <a:ext cx="10402614" cy="596572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Схему работы Q-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представить при помощи рисунка ниже.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Reinforcement Learning">
            <a:extLst>
              <a:ext uri="{FF2B5EF4-FFF2-40B4-BE49-F238E27FC236}">
                <a16:creationId xmlns:a16="http://schemas.microsoft.com/office/drawing/2014/main" id="{B2E9B17B-8B72-427D-82A4-783A6745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647" y="1491249"/>
            <a:ext cx="8592609" cy="51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24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с подкреплением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103" y="822953"/>
            <a:ext cx="10402614" cy="4095887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можем разбить обучение с подкреплением на пять простых шагов: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Агент находится в нулевом состоянии, в среде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Он предпримет действия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(action)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основанные на определенной стратегии.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Он получит награду или наказание в зависимости от этого действия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(reward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punishment)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Изучая предыдущие ходы, агент оптимизирует свою стратегию.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Повторение процесса до тех пор, пока не будет найдена оптимальная стратегия.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830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Используемая терминология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51339"/>
            <a:ext cx="10954408" cy="5108028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текущая позиция агента в среде.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шаг, предпринятый агентом в определенном состоянии.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Награда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каждое действие агент получает вознаграждение или штраф.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Эпизод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конец этапа, на котором агенты не могут предпринимать новые действия. Это происходит, когда агент достиг цели или потерпел неудачу.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Q(S</a:t>
            </a:r>
            <a:r>
              <a:rPr lang="ru-RU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ожидаемое оптимальное значение Q выполнения действия в определенном состоянии.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Q(S</a:t>
            </a:r>
            <a:r>
              <a:rPr lang="ru-RU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текущая оценка Q(S</a:t>
            </a:r>
            <a:r>
              <a:rPr lang="ru-RU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Q-таблица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Q-Table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агент поддерживает Q-таблицу наборов состояний и действий.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Временная разница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Difference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оценки ожидаемого значения Q(S</a:t>
            </a:r>
            <a:r>
              <a:rPr lang="ru-RU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с использованием текущего состояния и действия, а также предыдущего состояния и действия.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43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с подкреплением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098550"/>
            <a:ext cx="5257800" cy="5257800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 Q-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изобразить, на примере замерзшего озера в анимации ниже. В этой среде агент должен пересечь замерзшее озеро от начала до цели, не упав в ямы.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Лучшая стратегия — достичь цели, выбрав кратчайший путь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E41F7E-E1DB-4C0A-89AF-02A16AD16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5" y="877490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6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лгоритм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51338"/>
            <a:ext cx="10954408" cy="550501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Initialization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Инициализация):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s and a do Q[s, a] = RND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инициализируем функцию полезности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действия 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ситуации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случайную для любых входных данных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Observe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Наблюдение):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s' = s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Запомнить предыдущие состояния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a' = a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Запомнить предыдущие действия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FROM_SENSOR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текущие состояния с сенсора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FROM_SENSOR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вознаграждение за предыдущее действие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Update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Обновление полезности):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Q[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s',a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= Q[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s',a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+ LF * (r + DF * MAX(Q,s) — Q[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s',a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Decision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действия):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ARGMAX(Q, s)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TO_ACTIVATOR = a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Repeat: GO TO 2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Повторение, переход к 2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5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3EE1D-BEB3-4726-92EB-F7BD3DE7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1" y="4397"/>
            <a:ext cx="10515600" cy="650508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 обучение = Алгоритмы + Математика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9EF6C4-88F9-4624-BAFF-93D56C1A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101DAF-2A78-4F7B-8BE8-9F2405BD6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1" y="867103"/>
            <a:ext cx="7091517" cy="48845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A87142-8A6B-41F3-B47A-E1AB1BC8E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29" y="728214"/>
            <a:ext cx="4537855" cy="55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программы из курса (папка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QL-master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326" y="6428219"/>
            <a:ext cx="2743200" cy="365125"/>
          </a:xfrm>
        </p:spPr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0F9E5F-085F-48BD-8DD0-8FBEF0B6D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8" y="664994"/>
            <a:ext cx="5492903" cy="61769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27D55F-32FC-4767-96BB-9A777787A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65" y="664995"/>
            <a:ext cx="549290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8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10954408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Изменить размер карты.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координаты стен, ловушек и их количество.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33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136525"/>
            <a:ext cx="10515600" cy="98507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 Wolf Optimization (GWO).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оптимизации стаи серых волков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1121598"/>
            <a:ext cx="10828283" cy="523475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мы можем заключить из названия, это вдохновленная природой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метаэвристика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основанная на поведении стаи волков. Подобно другим вдохновленным природой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метаэвристикам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таким как генетический алгоритм и алгоритм светлячка, он исследует пространство поиска в надежде найти оптимальное решение.</a:t>
            </a:r>
          </a:p>
          <a:p>
            <a:pPr marL="0" indent="361950" algn="just">
              <a:buNone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Метаэвристика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метод оптимизации, многократно использующий простые правила или эвристики для достижения оптимального или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субоптимального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решения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Почитать о математике подробнее можно в прилагаемых методических материалах автора метода – статья «Алгоритм оптимизации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11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136525"/>
            <a:ext cx="10515600" cy="69904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GWO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86796"/>
            <a:ext cx="10828283" cy="5834679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Алгоритм GWO может использовался в качестве обучающего алгоритма для многослойного персептрона (нейронные сети с прямой связью).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Оптимизатор для обучения q-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Functional-link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сетей.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Задачи экономической диспетчеризации.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Подход к выбору подмножества признаков.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Алгоритм GWO использован для оптимального размещения устройств STATCOM в сети энергосистемы с целью минимизации отклонений напряжения на шинах нагрузки и потерь мощности в системе.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GWO может использоваться для оптимизации ключевых значений в алгоритмах криптографии.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гиперпараметров любого алгоритма машинного обучения.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нелинейных систем уравнений.</a:t>
            </a:r>
          </a:p>
          <a:p>
            <a:pPr marL="0" indent="36195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00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метода и его описание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63298"/>
            <a:ext cx="10828283" cy="53167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Вдохновением для этого алгоритма послужило поведение серых волков, которые охотятся стаями на крупную добычу и полагаются на сотрудничество между отдельными особями. В этом поведении есть два интересных аспекта: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социальная иерархия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механизм охоты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серые волки находятся на вершине пищевой цепи в своих сферах жизнедеятельности. Серые волки в основном живут стаями по 5–12 особей. В частности, в жизни серых волков существует строгая социальная иерархия. </a:t>
            </a:r>
          </a:p>
        </p:txBody>
      </p:sp>
    </p:spTree>
    <p:extLst>
      <p:ext uri="{BB962C8B-B14F-4D97-AF65-F5344CB8AC3E}">
        <p14:creationId xmlns:p14="http://schemas.microsoft.com/office/powerpoint/2010/main" val="3596410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метода и его описание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63298"/>
            <a:ext cx="5954113" cy="5316785"/>
          </a:xfrm>
        </p:spPr>
        <p:txBody>
          <a:bodyPr>
            <a:normAutofit fontScale="92500"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показано на рисунке справа, вожаками стаи серых волков (альфа,α) являются самка и самец, которые часто несут ответственность за принятие решений для своей стаи, таких как место сна, охота и время пробуждения.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основном другие особи стаи должны подчиняться решению, принятому альфой. Однако в социальной иерархии серых волков можно наблюдать некоторую демократичность поведения (альфа может следовать за другими особями стаи). </a:t>
            </a:r>
          </a:p>
          <a:p>
            <a:pPr marL="0" indent="36195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0DFE5-718C-48DC-BEED-9EA09EBD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1169091"/>
            <a:ext cx="4133196" cy="29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7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метода и его описание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63298"/>
            <a:ext cx="5954113" cy="53167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бета-волк (β), поддерживает решения альфа-волка и помогает поддерживать дисциплину в стае.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Дельта-волк (δ) рангом ниже бета-волка. Они часто сильны, но им не хватает лидерских качеств или уверенности в себе, чтобы брать на себя ответственность.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Омега-волк (ω) вообще не обладает никакой силой и лидерскими качествами, отвечает за присмотр за волчатами.</a:t>
            </a:r>
          </a:p>
          <a:p>
            <a:pPr marL="0" indent="36195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0DFE5-718C-48DC-BEED-9EA09EBD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1169091"/>
            <a:ext cx="4133196" cy="29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7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метода и его описание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58" y="5965475"/>
            <a:ext cx="10828283" cy="7560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Охота серых волков: (А) преследование, приближение и выслеживание добычи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преследование, изнурение и окружение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выжидание и нападение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C0849E-52DB-4B7C-8BEC-9E59928F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46" y="521030"/>
            <a:ext cx="904048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21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A40CA2-8172-4E26-BAF9-47CDD3874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97" y="586692"/>
            <a:ext cx="9642170" cy="61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02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63" y="1115546"/>
            <a:ext cx="5969876" cy="574245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лучше понять этот алгоритм, мы представим один конкретный пример поведения волчьей стаи. На изображении справа мы видим начальное состояние агентов, где добыча или оптимальное решение окрашены в красный цвет. Ближайшие к добыче волки (альфа, бета и дельта) имеют зеленый, синий и фиолетовый цвета соответственно. Черные точки представляют других волков (омег).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422C31-CE15-4D3B-B73C-4E05CB3DB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72" y="869787"/>
            <a:ext cx="5130850" cy="53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5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2D153-CBC5-4589-9098-B910C8E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488" y="136525"/>
            <a:ext cx="10515600" cy="624654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интеллект, машинное обучение, нейронные сети, глубокое обучение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компьютерное зрение. Разница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0B70FA-B513-4AD5-9E86-69BF9AA8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I vs. ML vs. DL: What's the Difference">
            <a:extLst>
              <a:ext uri="{FF2B5EF4-FFF2-40B4-BE49-F238E27FC236}">
                <a16:creationId xmlns:a16="http://schemas.microsoft.com/office/drawing/2014/main" id="{92DD13F5-E101-4CB5-8F9D-2A709F41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6" y="1148139"/>
            <a:ext cx="5648163" cy="55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9D94B-1743-4830-9DA9-B0697011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88" y="1381373"/>
            <a:ext cx="5424380" cy="47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4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wo_gif2">
            <a:hlinkClick r:id="" action="ppaction://media"/>
            <a:extLst>
              <a:ext uri="{FF2B5EF4-FFF2-40B4-BE49-F238E27FC236}">
                <a16:creationId xmlns:a16="http://schemas.microsoft.com/office/drawing/2014/main" id="{355A53BA-882D-465F-B9F8-B687EC7B5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412" y="616452"/>
            <a:ext cx="11159788" cy="56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164251"/>
            <a:ext cx="10515600" cy="863298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практического использования. Расчёт параметров сосуда под давлением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1417939"/>
            <a:ext cx="10828283" cy="34851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этой задачи является минимизация общей стоимости, состоящей из материала, формовки и сварки цилиндрического сосуда (см. рис.). Оба конца сосуда закрыты крышками, а крышка имеет полусферическую форму. В этой задаче четыре переменных: толщина оболочки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толщина крышки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внутренний радиус (R), длина цилиндрического участка без учета крышки (L)</a:t>
            </a:r>
          </a:p>
        </p:txBody>
      </p:sp>
    </p:spTree>
    <p:extLst>
      <p:ext uri="{BB962C8B-B14F-4D97-AF65-F5344CB8AC3E}">
        <p14:creationId xmlns:p14="http://schemas.microsoft.com/office/powerpoint/2010/main" val="3800312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Расчёт параметров сосуда под давлением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63299"/>
            <a:ext cx="10828283" cy="154882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задача связана с четырьмя ограничениями. Эти ограничения и задача формулируются следующим образом: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0D5127-21BE-4D3C-A652-D893BA9C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67" y="2002221"/>
            <a:ext cx="10250330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0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(скрипт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GWO»)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08" y="683282"/>
            <a:ext cx="10828283" cy="68328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= 1.2606; Th = 0.01025;1 R = 65.2937; L = 10.0019.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AA6294-BC1D-4BA2-9001-F042BECA9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9" y="1267678"/>
            <a:ext cx="8861083" cy="540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9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08" y="683282"/>
            <a:ext cx="10828283" cy="544950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Ансамбль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составная модель, объединяющая ряд классификаторов с низкой производительностью с целью создания улучшенного классификатора.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Ансамбли обеспечивают большую точность, чем индивидуальный или базовый классификатор. Ансамблевые методы могут уменьшить дисперсию, используя подход объединения и смещения или улучшение прогнозов, используя подход суммирования.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Дисперсия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величина, показывающая, как именно и насколько сильно разбросаны значения — например, предсказания модели машинного обучения или доход за рассматриваемый период. </a:t>
            </a:r>
          </a:p>
          <a:p>
            <a:pPr marL="0" indent="36195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Бэггинг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начальная агрегация. Он объединяет нескольких классификаторов (регрессия, решающие деревья,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т.д.)  таким образом, чтобы уменьшить дисперсию оценок.</a:t>
            </a:r>
          </a:p>
          <a:p>
            <a:pPr marL="0" indent="36195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набор классификаторов низкой точности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classifier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для создания классификатора высокой точности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classifier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38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1F85B5-9BFF-43E9-9EC1-2725D19D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66" y="683282"/>
            <a:ext cx="10841863" cy="5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01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08" y="683281"/>
            <a:ext cx="10828283" cy="603819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скорости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приобрели огромную популярность в соревнованиях по науке о данных или в машинном обучении, т.к. позволяют достичь высокой точности. </a:t>
            </a:r>
          </a:p>
          <a:p>
            <a:pPr marL="0" indent="361950" algn="just">
              <a:buNone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объединяют несколько моделей низкой точности (или слабых,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для создания моделей высокой точности (или сильных,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такие как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широко используются для целей машинного обучения. В данном курсе будет освещён алгоритм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будут затронуты определения терминов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Bagging, Boosting, stacking.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Подробнее: </a:t>
            </a: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https://www.datacamp.com/tutorial/adaboost-classifier-python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https://en.wikipedia.org/wiki/AdaBoost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091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08" y="683282"/>
            <a:ext cx="10828283" cy="5673068"/>
          </a:xfrm>
        </p:spPr>
        <p:txBody>
          <a:bodyPr>
            <a:normAutofit lnSpcReduction="10000"/>
          </a:bodyPr>
          <a:lstStyle/>
          <a:p>
            <a:pPr marL="0" indent="36195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Ada-boost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один из классификаторов ансамблевого повышения, предложенный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Йоавом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Фройндом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Робертом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Шапиром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1996 году.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объединяет несколько классификаторов для повышения конечной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точности.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Основная концепция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заключается в установке весов классификаторов и обучении выборки данных на каждой итерации.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Любой алгоритм машинного обучения можно использовать в качестве базового классификатора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если он принимает веса в обучающем наборе. </a:t>
            </a:r>
          </a:p>
          <a:p>
            <a:pPr marL="0" indent="361950" algn="just">
              <a:buNone/>
            </a:pP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должен отвечать двум условиям: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Классификатор должен обучаться на различных взвешенных примерах.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На каждой итерации он пытается обеспечить идеальное соответствие этим примерам, минимизируя ошибку обучения.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213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525" y="672881"/>
            <a:ext cx="10828283" cy="68328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Кратко эту схему можно изобразить следующим образом: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7CC1-05CA-49CE-A5C6-E07D2736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31" y="1174837"/>
            <a:ext cx="8858414" cy="55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46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кода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04041"/>
            <a:ext cx="10828283" cy="526568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дополнительных пакетов для примера далее: </a:t>
            </a:r>
          </a:p>
          <a:p>
            <a:pPr marL="0" indent="361950" algn="just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-U scikit-learn</a:t>
            </a:r>
          </a:p>
          <a:p>
            <a:pPr marL="0" indent="361950" algn="just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pandas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361950" algn="just"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Комментарии к коду можно посмотреть здесь: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https://scikit-learn.org/stable/auto_examples/ensemble/plot_adaboost_multiclass.html#sphx-glr-auto-examples-ensemble-plot-adaboost-multiclass-py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63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Регрессия. 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" y="1016849"/>
            <a:ext cx="5546835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Интерполяция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способ выбрать из семейства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ту, которая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проходит через заданные точки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Классические примеры: интерполяция полиномами Лагранжа, сплайн-интерполяция, многомерная интерполяция (билинейная,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трилинейная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методом ближайшего соседа и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также родственное понятие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экстраполяции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предсказание поведения функции вне интервала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Например, предсказание курса доллара на основании предыдущих колебаний — экстраполяция.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A918CF-D925-4849-8FAC-21422E83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633739"/>
            <a:ext cx="5370134" cy="53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54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программы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 multiclass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CEB63-CD44-441C-8BC8-DECD10D35721}"/>
              </a:ext>
            </a:extLst>
          </p:cNvPr>
          <p:cNvSpPr txBox="1"/>
          <p:nvPr/>
        </p:nvSpPr>
        <p:spPr>
          <a:xfrm>
            <a:off x="413844" y="6075144"/>
            <a:ext cx="9124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DecisionTreeClassifier's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misclassification_error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0.475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DummyClassifier's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misclassification_error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0.692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86ED21-185F-42E7-9C37-8F0F0817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67" y="683282"/>
            <a:ext cx="9875895" cy="53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62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434" y="1111442"/>
            <a:ext cx="10954408" cy="342902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«Причесать» код из курса: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создав структуру: библиотеки, постоянные, переменные, функции.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добавить вход в скрипт посредством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основной код внутри.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Русифицировать оставшуюся часть.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Вывести график исходных данных для обучения.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52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изображениями. Основные определения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FB5A86F-9FCE-4996-80FC-9C33F9F344E0}"/>
              </a:ext>
            </a:extLst>
          </p:cNvPr>
          <p:cNvSpPr txBox="1">
            <a:spLocks/>
          </p:cNvSpPr>
          <p:nvPr/>
        </p:nvSpPr>
        <p:spPr>
          <a:xfrm>
            <a:off x="631442" y="1051330"/>
            <a:ext cx="1005840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Аналоговое изображение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9D3636C-24B1-4152-AFD0-4C0F819B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42" y="1796982"/>
            <a:ext cx="10596233" cy="20183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двумерное изображение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x,у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характеризующееся бесконечной точностью представления по пространственным параметрам х и у и бесконечной точностью представления значений интенсивности в каждой пространственной точке (х, у).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2369B71-A74F-4930-8CC6-3B999DC01ABA}"/>
              </a:ext>
            </a:extLst>
          </p:cNvPr>
          <p:cNvSpPr txBox="1">
            <a:spLocks/>
          </p:cNvSpPr>
          <p:nvPr/>
        </p:nvSpPr>
        <p:spPr>
          <a:xfrm>
            <a:off x="631442" y="3760863"/>
            <a:ext cx="1005840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F24BBFD-D502-4605-AA1F-ECC328C338A4}"/>
              </a:ext>
            </a:extLst>
          </p:cNvPr>
          <p:cNvSpPr txBox="1">
            <a:spLocks/>
          </p:cNvSpPr>
          <p:nvPr/>
        </p:nvSpPr>
        <p:spPr>
          <a:xfrm>
            <a:off x="631442" y="4506515"/>
            <a:ext cx="10596233" cy="201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двумерное изображение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представленное в виде двумерного массива дискретных значений интенсивности, каждое из которых представлено с ограниченной точностью.</a:t>
            </a:r>
          </a:p>
        </p:txBody>
      </p:sp>
    </p:spTree>
    <p:extLst>
      <p:ext uri="{BB962C8B-B14F-4D97-AF65-F5344CB8AC3E}">
        <p14:creationId xmlns:p14="http://schemas.microsoft.com/office/powerpoint/2010/main" val="3464384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6A12B8E-5BB2-4A20-9407-0F71A32F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95" y="618981"/>
            <a:ext cx="10058400" cy="745652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интенсивности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EF0D595-C722-43E4-B250-417F185F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95" y="1213658"/>
            <a:ext cx="10596233" cy="201833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математическое представление изображения как функции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x,у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зависящей от двух пространственных переменных х и у. Переменные х и у принимают действительные значения, которые задают положение точки на изображении. Значения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обычно также являются действительными и определяют интенсивность изображения в точке (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х,у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D89F278-7FFB-4768-9FBC-ADF4F3262A16}"/>
              </a:ext>
            </a:extLst>
          </p:cNvPr>
          <p:cNvSpPr txBox="1">
            <a:spLocks/>
          </p:cNvSpPr>
          <p:nvPr/>
        </p:nvSpPr>
        <p:spPr>
          <a:xfrm>
            <a:off x="714895" y="3675691"/>
            <a:ext cx="1005840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Полутоновое изображение 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96585D2-F0F8-4090-B37A-3CB47187CD1D}"/>
              </a:ext>
            </a:extLst>
          </p:cNvPr>
          <p:cNvSpPr txBox="1">
            <a:spLocks/>
          </p:cNvSpPr>
          <p:nvPr/>
        </p:nvSpPr>
        <p:spPr>
          <a:xfrm>
            <a:off x="714895" y="4357145"/>
            <a:ext cx="10596233" cy="201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монохромное (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черно­белое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цифровое изображение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[r,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 которого каждому пикселю соответствует одно значение интенсивности. В случае полутонового изображения интенсивность часто также называется </a:t>
            </a: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яркостью пикселей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935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2D3ADE6-9096-487D-A5A7-38FDEE33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95" y="148692"/>
            <a:ext cx="10058400" cy="1076914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Многоспектральное (мультиспектральное) изображение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5A0C4E7-9919-4547-98C7-5B11E9BDC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95" y="1225606"/>
            <a:ext cx="10596233" cy="16870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двумерное изображение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М[х, у]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 которого каждой пространственной точке или пикселу соответствует вектор значений. В наиболее часто встречающемся случае цветных изображений вектор содержит 3 элемента.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F5E853F-CE49-48C6-B1D3-6DB8F0D82EDE}"/>
              </a:ext>
            </a:extLst>
          </p:cNvPr>
          <p:cNvSpPr txBox="1">
            <a:spLocks/>
          </p:cNvSpPr>
          <p:nvPr/>
        </p:nvSpPr>
        <p:spPr>
          <a:xfrm>
            <a:off x="714895" y="2898650"/>
            <a:ext cx="1005840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Бинарное изображение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CAEF050-B805-44D3-AFC3-B5A18D37296C}"/>
              </a:ext>
            </a:extLst>
          </p:cNvPr>
          <p:cNvSpPr txBox="1">
            <a:spLocks/>
          </p:cNvSpPr>
          <p:nvPr/>
        </p:nvSpPr>
        <p:spPr>
          <a:xfrm>
            <a:off x="714895" y="3644302"/>
            <a:ext cx="10596233" cy="94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изображение, пиксели которого имеют значения 0 или 1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C65BCD5-074C-4D2F-B207-C01E9D2552DC}"/>
              </a:ext>
            </a:extLst>
          </p:cNvPr>
          <p:cNvSpPr txBox="1">
            <a:spLocks/>
          </p:cNvSpPr>
          <p:nvPr/>
        </p:nvSpPr>
        <p:spPr>
          <a:xfrm>
            <a:off x="714895" y="4571694"/>
            <a:ext cx="1005840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Маркированное изображение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91819E2C-9BA0-4095-BCD4-930E2DAC8FFA}"/>
              </a:ext>
            </a:extLst>
          </p:cNvPr>
          <p:cNvSpPr txBox="1">
            <a:spLocks/>
          </p:cNvSpPr>
          <p:nvPr/>
        </p:nvSpPr>
        <p:spPr>
          <a:xfrm>
            <a:off x="714895" y="5317346"/>
            <a:ext cx="10596233" cy="94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цифровое изображение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пиксели которого представлены в виде символов конечного алфавита. </a:t>
            </a:r>
          </a:p>
        </p:txBody>
      </p:sp>
    </p:spTree>
    <p:extLst>
      <p:ext uri="{BB962C8B-B14F-4D97-AF65-F5344CB8AC3E}">
        <p14:creationId xmlns:p14="http://schemas.microsoft.com/office/powerpoint/2010/main" val="1896561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Картинки по запросу изображения пиксели">
            <a:extLst>
              <a:ext uri="{FF2B5EF4-FFF2-40B4-BE49-F238E27FC236}">
                <a16:creationId xmlns:a16="http://schemas.microsoft.com/office/drawing/2014/main" id="{2B797A39-1DEA-4CBD-8165-DC184D462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84" y="1027970"/>
            <a:ext cx="2184125" cy="21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Картинки по запросу изображения пиксели">
            <a:extLst>
              <a:ext uri="{FF2B5EF4-FFF2-40B4-BE49-F238E27FC236}">
                <a16:creationId xmlns:a16="http://schemas.microsoft.com/office/drawing/2014/main" id="{FE1BC97A-641D-4CAB-8297-33C89286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0" y="2399934"/>
            <a:ext cx="7255156" cy="367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41BF1D-E1E5-4429-AC69-ED9187C532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41" t="38304" r="24438" b="17090"/>
          <a:stretch/>
        </p:blipFill>
        <p:spPr>
          <a:xfrm>
            <a:off x="7809827" y="3429000"/>
            <a:ext cx="2965871" cy="3248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15FE46-C9E8-4F4A-BF0E-3E3B81E02AFD}"/>
              </a:ext>
            </a:extLst>
          </p:cNvPr>
          <p:cNvSpPr txBox="1"/>
          <p:nvPr/>
        </p:nvSpPr>
        <p:spPr>
          <a:xfrm>
            <a:off x="1953581" y="1529523"/>
            <a:ext cx="500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элемент изображения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picture element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92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5FE46-C9E8-4F4A-BF0E-3E3B81E02AFD}"/>
              </a:ext>
            </a:extLst>
          </p:cNvPr>
          <p:cNvSpPr txBox="1"/>
          <p:nvPr/>
        </p:nvSpPr>
        <p:spPr>
          <a:xfrm>
            <a:off x="980036" y="681037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1950"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большинстве изображений пиксели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представлены двумя способами: в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оттенках серого и в цветовом пространстве RGB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изображениях в оттенках серого каждый пиксель имеет значение между 0 и 255, где 0 соответствует чёрному, а 255 соответствует белому. А значения между 0 и 255 принимают различные оттенки серого, где значения ближе к 0 более тёмные, а значения ближе к 255 более светлые:</a:t>
            </a:r>
          </a:p>
        </p:txBody>
      </p:sp>
      <p:pic>
        <p:nvPicPr>
          <p:cNvPr id="2050" name="Picture 2" descr="4850884 91136851 P7DI0Ak0 greyscalesteps0255">
            <a:extLst>
              <a:ext uri="{FF2B5EF4-FFF2-40B4-BE49-F238E27FC236}">
                <a16:creationId xmlns:a16="http://schemas.microsoft.com/office/drawing/2014/main" id="{4AA1304C-A108-42BA-83CC-BF845B7EF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59" y="3118983"/>
            <a:ext cx="6169572" cy="348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071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5FE46-C9E8-4F4A-BF0E-3E3B81E02AFD}"/>
              </a:ext>
            </a:extLst>
          </p:cNvPr>
          <p:cNvSpPr txBox="1"/>
          <p:nvPr/>
        </p:nvSpPr>
        <p:spPr>
          <a:xfrm>
            <a:off x="980036" y="681037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1950"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Цветные пиксели обычно представлены в цветовом пространстве RGB(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красный, зелёный, синий), где одно значение для красной компоненты, одно для зелёной и одно для синей.</a:t>
            </a:r>
          </a:p>
        </p:txBody>
      </p:sp>
      <p:pic>
        <p:nvPicPr>
          <p:cNvPr id="3074" name="Picture 2" descr="Снимок экрана от 2020-08-31 01-29-26">
            <a:extLst>
              <a:ext uri="{FF2B5EF4-FFF2-40B4-BE49-F238E27FC236}">
                <a16:creationId xmlns:a16="http://schemas.microsoft.com/office/drawing/2014/main" id="{ABA21A3E-8B6C-4BC3-9EFE-A04FC56F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38" y="1844675"/>
            <a:ext cx="5324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61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изображений на Python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67103"/>
            <a:ext cx="10954408" cy="548924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пакета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Pillow</a:t>
            </a:r>
          </a:p>
          <a:p>
            <a:pPr marL="0" indent="361950" algn="just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Документация к библиотеке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https://pillow.readthedocs.io/en/stable/index.html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его предшественник PIL — это оригинальные библиотеки Python для работы с изображениями. Несмотря на то, что существуют другие библиотеки Python для обработки изображений,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остается важным инструментом для понимания и работы в целом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чтения: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https://habr.com/ru/articles/681248/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892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изображений на Python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44" y="631658"/>
            <a:ext cx="10907111" cy="234645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работы с библиотекой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https://www.geeksforgeeks.org/python-pillow-tutorial/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https://pillow.readthedocs.io/en/stable/handbook/tutorial.html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Базовые команды:</a:t>
            </a:r>
          </a:p>
          <a:p>
            <a:pPr marL="0" indent="361950" algn="just">
              <a:buNone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A26112F-DE5A-49E3-A314-291776452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14" y="3005464"/>
            <a:ext cx="11238187" cy="32932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img.open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Открыть изображение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im_copy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im.copy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r>
              <a:rPr kumimoji="0" lang="ru-RU" altLang="ru-RU" sz="2200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ru-RU" altLang="ru-RU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200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Копия исходного изображения</a:t>
            </a:r>
            <a:endParaRPr kumimoji="0" lang="ru-RU" altLang="ru-RU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im_2 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im.convert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‘L’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Конвертирование изображение в полутоновое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altLang="ru-RU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Обрезка изображения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 = (100, 100, 400, 400)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region = </a:t>
            </a:r>
            <a:r>
              <a:rPr lang="en-US" altLang="ru-RU" sz="24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im.crop</a:t>
            </a:r>
            <a:r>
              <a:rPr lang="en-US" altLang="ru-RU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(box)</a:t>
            </a:r>
            <a:endParaRPr lang="ru-RU" altLang="ru-RU" sz="2400" dirty="0">
              <a:solidFill>
                <a:srgbClr val="08080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определяется кортежем с координатами (левый, верхний, правый, нижний). Библиотека </a:t>
            </a:r>
            <a:r>
              <a:rPr kumimoji="0" lang="en-US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PIL 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систему координат с (0, 0) в верхнем левом углу.</a:t>
            </a:r>
          </a:p>
        </p:txBody>
      </p:sp>
    </p:spTree>
    <p:extLst>
      <p:ext uri="{BB962C8B-B14F-4D97-AF65-F5344CB8AC3E}">
        <p14:creationId xmlns:p14="http://schemas.microsoft.com/office/powerpoint/2010/main" val="305383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Регрессия. 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961525"/>
            <a:ext cx="5546835" cy="557738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Аппроксимация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выбрать из семейства «простых» функций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приближение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«сложной» функции на отрезке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при этом ошибка не должна превышать определенного предела.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Аппроксимацию используют, когда нужно получить функцию, похожую на данную, но более удобную для вычислений и манипуляций (дифференцирования, интегрирования и т.п). 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Классические примеры включают ряд Тейлора на отрезке, аппроксимацию ортогональными многочленами, аппроксимацию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Паде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аппроксимацию синуса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Бхаскара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т.п.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2A98D6-764F-4E1A-8816-D7E55E404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10" y="779593"/>
            <a:ext cx="5592666" cy="53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0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10954408" cy="232544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скрипта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создать функцию обрезки изображения по заданным пользователем параметрам.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Создать бинарное изображение из тестового, либо случайного, порогом «1» считать значение пикселя равное «127».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0084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OpenCV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967184"/>
            <a:ext cx="10954408" cy="538916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(Open Source Computer Vision Library) — это открытая библиотека для работы с алгоритмами компьютерного зрения, машинным обучением и обработкой изображений. Написана на C++, но существует также для Python, JavaScript, Ruby и других языков программирования. Работает на Windows, Linux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2005 году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использовался на Stanley, автомобиле, выигравшем в 2005 году конкурс DARPA Grand Challenge (конкурс автомобилей с автопилотом).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-python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Документация: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https://docs.opencv.org/4.x/d6/d00/tutorial_py_root.html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46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библиотеки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OpenCV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10954408" cy="5103019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использоваться везде, где нужно компьютерное зрение.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В робототехнике — для ориентирования робота в пространстве, распознавания объектов и взаимодействия с ними;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В медицинских технологиях — для создания точных методов диагностики, например 3D-визуализации органа при МРТ;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В промышленных технологиях — для автоматизированного контроля качества, считывания этикеток, сортировки продуктов и пр.;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В безопасности — для создания «умных» камер видеонаблюдения, которые реагируют на подозрительные действия, для считывания и распознавания биометрии;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В мобильной фотографии — для создания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бьюти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-фильтров, изменяющих лицо приложений;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В транспорте — для разработки автопилотов.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2DA52-A9D8-4AED-9DB6-CEC4D235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13" y="18885"/>
            <a:ext cx="1802524" cy="9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63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Базовые команды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OpenCV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967184"/>
            <a:ext cx="10954408" cy="510301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Весь список базовых команд: </a:t>
            </a: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https://docs.opencv.org/4.x/d3/df2/tutorial_py_basic_ops.html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изображений: </a:t>
            </a: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https://docs.opencv.org/4.x/d2/d96/tutorial_py_table_of_contents_imgproc.html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примеров работы с библиотекой приведены в скрипте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8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1143594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Исходное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349E3B-57A9-44F1-B269-A007749BC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67" y="748370"/>
            <a:ext cx="9640265" cy="60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40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4"/>
            <a:ext cx="11143594" cy="1476321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Обрезанное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9FE82-7A2E-4DE0-AED1-0BC52B0B8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04" y="1390212"/>
            <a:ext cx="4966138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31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4"/>
            <a:ext cx="11143594" cy="845701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Полутоновое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001F7F-09A7-4F83-BDD2-58D2B3752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72" y="930165"/>
            <a:ext cx="9266097" cy="57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16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1143594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F950BD-7380-4398-8889-7C82C6A86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45" y="714156"/>
            <a:ext cx="9611710" cy="6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6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1143594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Бинарное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C4CEC0-73B7-441A-A5BF-25D79640C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7" y="608561"/>
            <a:ext cx="9863959" cy="61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00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967184"/>
            <a:ext cx="10954408" cy="510301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При помощи библиотеки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сложить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arithmetic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2 ранее полученных изображения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(images)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друг с другом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9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Регрессия. 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5546835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выбрать из семейства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ту, которая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минимизирует функцию потерь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Последняя характеризует насколько сильно пробная функция отклоняется от значений в заданных точках. Если точки получены в эксперименте, они неизбежно содержат ошибку измерений, шум, поэтому разумнее требовать, чтобы функция передавала общую тенденцию, а не точно проходила через все точки.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3F47E1-09B0-47E8-9E8A-5953BD143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10" y="786362"/>
            <a:ext cx="5221015" cy="546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81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22" y="1859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29" y="498474"/>
            <a:ext cx="10704786" cy="6040438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 (англ.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используемая в статистике регрессионная модель зависимости одной переменной 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другой или нескольких других переменных (факторов, регрессоров, независимых переменных) 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линейной функцией зависимости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Т.к. это первая ручная установки стороннего пакета, то может понадобиться обновление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(соответствующее сообщение будет показана при попытке установить пакет).</a:t>
            </a:r>
          </a:p>
          <a:p>
            <a:pPr algn="just"/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 install --upgrade pip</a:t>
            </a:r>
            <a:endParaRPr lang="ru-RU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дополнительных  пакетов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matplotlib</a:t>
            </a:r>
          </a:p>
          <a:p>
            <a:pPr algn="just"/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-U scikit-learn</a:t>
            </a:r>
          </a:p>
          <a:p>
            <a:pPr marL="0" indent="0" algn="just">
              <a:buNone/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0" algn="just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https://scikit-learn.org/stable/auto_examples/linear_model/plot_ols.html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https://habr.com/ru/articles/514818/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85069-0A2D-4079-A76C-FB5FA4C4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435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BE18B886-904D-4C4C-8289-C04821B7F793}" vid="{372BEA7A-6722-4D4E-80A2-D3082F1D0FB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1011</TotalTime>
  <Words>4511</Words>
  <Application>Microsoft Office PowerPoint</Application>
  <PresentationFormat>Широкоэкранный</PresentationFormat>
  <Paragraphs>399</Paragraphs>
  <Slides>79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Тема2</vt:lpstr>
      <vt:lpstr>Модуль 2. Алгоритмы машинного обучения и продвинутое программирование на Python</vt:lpstr>
      <vt:lpstr>Предварительная подготовка</vt:lpstr>
      <vt:lpstr>Предварительная подготовка</vt:lpstr>
      <vt:lpstr>Машинное обучение = Алгоритмы + Математика</vt:lpstr>
      <vt:lpstr>Искусственный интеллект, машинное обучение, нейронные сети, глубокое обучение и компьютерное зрение. Разница </vt:lpstr>
      <vt:lpstr>Регрессия. Введение</vt:lpstr>
      <vt:lpstr>Регрессия. Введение</vt:lpstr>
      <vt:lpstr>Регрессия. Введение</vt:lpstr>
      <vt:lpstr>Линейная регрессия</vt:lpstr>
      <vt:lpstr>Линейная регрессия</vt:lpstr>
      <vt:lpstr>Линейная регрессия</vt:lpstr>
      <vt:lpstr>Результат (скрипт «LinearRegression»)</vt:lpstr>
      <vt:lpstr>Практическое задание</vt:lpstr>
      <vt:lpstr>Полиномиальная регрессия</vt:lpstr>
      <vt:lpstr>Полиномиальная регрессия. Underfitting и Overfitting</vt:lpstr>
      <vt:lpstr>Полиномиальная регрессия. Underfitting и Overfitting</vt:lpstr>
      <vt:lpstr>Примеры Underfitting и Overfitting  На слайдах далее приведены результаты работы программы из курса.</vt:lpstr>
      <vt:lpstr>Результат (скрипт «PolynomialRegression»)</vt:lpstr>
      <vt:lpstr>Результат работы программы (скрипт «PolynomialRegression»)</vt:lpstr>
      <vt:lpstr>Практическое задание</vt:lpstr>
      <vt:lpstr>Дерево решений (decision tree)</vt:lpstr>
      <vt:lpstr>Пример работы</vt:lpstr>
      <vt:lpstr>Применение</vt:lpstr>
      <vt:lpstr>Результат работы программы (скрипт «DecisionTree»)</vt:lpstr>
      <vt:lpstr>Практическое задание</vt:lpstr>
      <vt:lpstr>Метод k-ближайших соседей</vt:lpstr>
      <vt:lpstr>Пример классификации</vt:lpstr>
      <vt:lpstr>Метод k-ближайших соседей</vt:lpstr>
      <vt:lpstr>Евклидова метрика </vt:lpstr>
      <vt:lpstr>Алгоритм работы</vt:lpstr>
      <vt:lpstr>Применение</vt:lpstr>
      <vt:lpstr>Результат работы программы из курса (скрипт «kNN»)</vt:lpstr>
      <vt:lpstr>Практическое задание</vt:lpstr>
      <vt:lpstr>Обучение с подкреплением (Q-learning)</vt:lpstr>
      <vt:lpstr>Обучение с подкреплением (Q-learning)</vt:lpstr>
      <vt:lpstr>Обучение с подкреплением (Q-learning)</vt:lpstr>
      <vt:lpstr>Используемая терминология</vt:lpstr>
      <vt:lpstr>Обучение с подкреплением (Q-learning)</vt:lpstr>
      <vt:lpstr>Aлгоритм Q-learning</vt:lpstr>
      <vt:lpstr>Результат работы программы из курса (папка «QL-master»)</vt:lpstr>
      <vt:lpstr>Практическое задание</vt:lpstr>
      <vt:lpstr>Grey Wolf Optimization (GWO). Алгоритм оптимизации стаи серых волков </vt:lpstr>
      <vt:lpstr>Применение GWO</vt:lpstr>
      <vt:lpstr>Основы метода и его описание</vt:lpstr>
      <vt:lpstr>Основы метода и его описание</vt:lpstr>
      <vt:lpstr>Основы метода и его описание</vt:lpstr>
      <vt:lpstr>Основы метода и его описание</vt:lpstr>
      <vt:lpstr>Алгоритм работы</vt:lpstr>
      <vt:lpstr>Пример работы алгоритма</vt:lpstr>
      <vt:lpstr>Пример работы алгоритма</vt:lpstr>
      <vt:lpstr>Пример практического использования. Расчёт параметров сосуда под давлением</vt:lpstr>
      <vt:lpstr>Расчёт параметров сосуда под давлением</vt:lpstr>
      <vt:lpstr>Результат (скрипт «GWO»)</vt:lpstr>
      <vt:lpstr>Алгоритмы бустинга.</vt:lpstr>
      <vt:lpstr>Алгоритмы бустинга</vt:lpstr>
      <vt:lpstr>Алгоритмы бустинга</vt:lpstr>
      <vt:lpstr>AdaBoost</vt:lpstr>
      <vt:lpstr>Алгоритм работы AdaBoost</vt:lpstr>
      <vt:lpstr>Пример кода</vt:lpstr>
      <vt:lpstr>Результат работы программы «AdaBoost multiclass»</vt:lpstr>
      <vt:lpstr>Практическое задание</vt:lpstr>
      <vt:lpstr>Работа с изображениями. Основные определения</vt:lpstr>
      <vt:lpstr>Функция интенсивности </vt:lpstr>
      <vt:lpstr>Многоспектральное (мультиспектральное) изображение </vt:lpstr>
      <vt:lpstr>Цифровое изображение</vt:lpstr>
      <vt:lpstr>Цифровое изображение</vt:lpstr>
      <vt:lpstr>Цифровое изображение</vt:lpstr>
      <vt:lpstr>Обработка изображений на Python</vt:lpstr>
      <vt:lpstr>Обработка изображений на Python</vt:lpstr>
      <vt:lpstr>Практическое задание</vt:lpstr>
      <vt:lpstr>Библиотека OpenCV</vt:lpstr>
      <vt:lpstr>Возможности библиотеки OpenCV</vt:lpstr>
      <vt:lpstr>Базовые команды OpenCV</vt:lpstr>
      <vt:lpstr>Результаты работы скрипта «ImageProsessing». Исходное изображение</vt:lpstr>
      <vt:lpstr>Результаты работы скрипта «ImageProsessing». Обрезанное изображение</vt:lpstr>
      <vt:lpstr>Результаты работы скрипта «ImageProsessing». Полутоновое изображение</vt:lpstr>
      <vt:lpstr>Результаты работы скрипта «ImageProsessing». HSV-изображение</vt:lpstr>
      <vt:lpstr>Результаты работы скрипта «ImageProsessing». Бинарное изображение</vt:lpstr>
      <vt:lpstr>Практическое 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2. Алгоритмы машинного обучения и продвинутое программирование</dc:title>
  <dc:creator>AnLi</dc:creator>
  <cp:lastModifiedBy>AnLi</cp:lastModifiedBy>
  <cp:revision>48</cp:revision>
  <dcterms:created xsi:type="dcterms:W3CDTF">2023-06-06T14:42:53Z</dcterms:created>
  <dcterms:modified xsi:type="dcterms:W3CDTF">2023-10-08T11:06:17Z</dcterms:modified>
</cp:coreProperties>
</file>